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9" r:id="rId2"/>
    <p:sldId id="380" r:id="rId3"/>
    <p:sldId id="427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96" r:id="rId13"/>
    <p:sldId id="397" r:id="rId14"/>
    <p:sldId id="398" r:id="rId15"/>
    <p:sldId id="399" r:id="rId16"/>
    <p:sldId id="389" r:id="rId17"/>
    <p:sldId id="390" r:id="rId18"/>
    <p:sldId id="391" r:id="rId19"/>
    <p:sldId id="392" r:id="rId20"/>
    <p:sldId id="393" r:id="rId21"/>
    <p:sldId id="394" r:id="rId22"/>
    <p:sldId id="400" r:id="rId23"/>
    <p:sldId id="424" r:id="rId24"/>
    <p:sldId id="425" r:id="rId25"/>
    <p:sldId id="278" r:id="rId26"/>
    <p:sldId id="329" r:id="rId27"/>
    <p:sldId id="413" r:id="rId28"/>
    <p:sldId id="414" r:id="rId29"/>
    <p:sldId id="415" r:id="rId30"/>
    <p:sldId id="416" r:id="rId31"/>
    <p:sldId id="417" r:id="rId32"/>
    <p:sldId id="418" r:id="rId33"/>
    <p:sldId id="419" r:id="rId34"/>
    <p:sldId id="288" r:id="rId35"/>
    <p:sldId id="289" r:id="rId36"/>
    <p:sldId id="290" r:id="rId37"/>
    <p:sldId id="299" r:id="rId38"/>
    <p:sldId id="292" r:id="rId39"/>
    <p:sldId id="293" r:id="rId40"/>
    <p:sldId id="294" r:id="rId41"/>
    <p:sldId id="295" r:id="rId42"/>
    <p:sldId id="423" r:id="rId43"/>
    <p:sldId id="297" r:id="rId44"/>
    <p:sldId id="298" r:id="rId45"/>
    <p:sldId id="36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0066FF"/>
    <a:srgbClr val="FF0066"/>
    <a:srgbClr val="66FFFF"/>
    <a:srgbClr val="FFFF00"/>
    <a:srgbClr val="FF3399"/>
    <a:srgbClr val="FF99CC"/>
    <a:srgbClr val="D60093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48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9D353-7D81-40F9-A618-D580428F5688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665" b="887"/>
          <a:stretch>
            <a:fillRect/>
          </a:stretch>
        </p:blipFill>
        <p:spPr bwMode="auto">
          <a:xfrm>
            <a:off x="-45720" y="0"/>
            <a:ext cx="92202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6200" y="3553361"/>
            <a:ext cx="88392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RAMADHAN </a:t>
            </a:r>
          </a:p>
          <a:p>
            <a:pPr algn="ctr"/>
            <a:r>
              <a:rPr lang="en-US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BULAN KEBERKATAN </a:t>
            </a:r>
          </a:p>
          <a:p>
            <a:pPr algn="ctr"/>
            <a:r>
              <a:rPr lang="en-US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PUASA LAMBANG KETAQWAAN</a:t>
            </a:r>
            <a:endParaRPr lang="en-US" sz="3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99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8325" y="3074325"/>
            <a:ext cx="3657600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u="sng" dirty="0" err="1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Aharoni" pitchFamily="2" charset="-79"/>
              </a:rPr>
              <a:t>Khutbah</a:t>
            </a:r>
            <a:r>
              <a:rPr lang="en-US" sz="2400" b="1" u="sng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Aharoni" pitchFamily="2" charset="-79"/>
              </a:rPr>
              <a:t> Multimedia</a:t>
            </a:r>
            <a:endParaRPr lang="en-US" sz="2400" b="1" u="sng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320" t="1151"/>
          <a:stretch>
            <a:fillRect/>
          </a:stretch>
        </p:blipFill>
        <p:spPr bwMode="auto">
          <a:xfrm>
            <a:off x="-76200" y="-76200"/>
            <a:ext cx="9372600" cy="6934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1608" y="56864"/>
            <a:ext cx="8915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Antara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Peristiwa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Sejarah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Islam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Berlaku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Bulan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Ramadhan</a:t>
            </a:r>
            <a:endParaRPr lang="en-US" sz="2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0" y="1143000"/>
            <a:ext cx="3505200" cy="1066800"/>
          </a:xfrm>
          <a:prstGeom prst="roundRect">
            <a:avLst>
              <a:gd name="adj" fmla="val 20469"/>
            </a:avLst>
          </a:prstGeom>
          <a:solidFill>
            <a:srgbClr val="FF0066"/>
          </a:solidFill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Perang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Badar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tahun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Ke-2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Hijrah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19800" y="1524000"/>
            <a:ext cx="3124200" cy="2286000"/>
          </a:xfrm>
          <a:prstGeom prst="roundRect">
            <a:avLst>
              <a:gd name="adj" fmla="val 20469"/>
            </a:avLst>
          </a:prstGeom>
          <a:solidFill>
            <a:srgbClr val="009900"/>
          </a:solidFill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Pembebasan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Kota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Mekah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oleh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Rasulullah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tahun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ke-8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Hijrah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19800" y="4114800"/>
            <a:ext cx="2971800" cy="1295400"/>
          </a:xfrm>
          <a:prstGeom prst="roundRect">
            <a:avLst>
              <a:gd name="adj" fmla="val 20469"/>
            </a:avLst>
          </a:prstGeom>
          <a:solidFill>
            <a:srgbClr val="009900"/>
          </a:solidFill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Turunnya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ayat-ayat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suci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Al-Quran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62200" y="5486400"/>
            <a:ext cx="3733800" cy="1295400"/>
          </a:xfrm>
          <a:prstGeom prst="roundRect">
            <a:avLst>
              <a:gd name="adj" fmla="val 20469"/>
            </a:avLst>
          </a:prstGeom>
          <a:solidFill>
            <a:schemeClr val="accent6">
              <a:lumMod val="75000"/>
            </a:schemeClr>
          </a:solidFill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Pintu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Syurga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terbuka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seluas-luasnya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200" y="2590800"/>
            <a:ext cx="2514600" cy="2590800"/>
          </a:xfrm>
          <a:prstGeom prst="roundRect">
            <a:avLst>
              <a:gd name="adj" fmla="val 20469"/>
            </a:avLst>
          </a:prstGeom>
          <a:solidFill>
            <a:srgbClr val="7030A0"/>
          </a:solidFill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Pintu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Neraka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tertutup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serapat-rapatnya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Quad Arrow Callout 3"/>
          <p:cNvSpPr/>
          <p:nvPr/>
        </p:nvSpPr>
        <p:spPr>
          <a:xfrm>
            <a:off x="2057400" y="2057400"/>
            <a:ext cx="4114800" cy="3581400"/>
          </a:xfrm>
          <a:prstGeom prst="quadArrowCallout">
            <a:avLst>
              <a:gd name="adj1" fmla="val 27661"/>
              <a:gd name="adj2" fmla="val 32576"/>
              <a:gd name="adj3" fmla="val 21730"/>
              <a:gd name="adj4" fmla="val 48885"/>
            </a:avLst>
          </a:prstGeom>
          <a:solidFill>
            <a:srgbClr val="FF99CC"/>
          </a:solidFill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81200" y="3352800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Peristiwa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endParaRPr lang="en-US" sz="2400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bulan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Ramadhan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1" name="Left Arrow 10"/>
          <p:cNvSpPr/>
          <p:nvPr/>
        </p:nvSpPr>
        <p:spPr>
          <a:xfrm rot="16200000">
            <a:off x="8382000" y="3581400"/>
            <a:ext cx="533400" cy="838200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320" t="1151"/>
          <a:stretch>
            <a:fillRect/>
          </a:stretch>
        </p:blipFill>
        <p:spPr bwMode="auto">
          <a:xfrm>
            <a:off x="-76200" y="-76200"/>
            <a:ext cx="9372600" cy="6934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6200" y="269557"/>
            <a:ext cx="8915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Rasulullah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s.a.w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bersabda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….</a:t>
            </a:r>
            <a:endParaRPr lang="en-US" sz="2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3648" y="3505200"/>
            <a:ext cx="9144000" cy="3046988"/>
          </a:xfrm>
          <a:prstGeom prst="rect">
            <a:avLst/>
          </a:prstGeom>
          <a:solidFill>
            <a:srgbClr val="0070C0">
              <a:alpha val="32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Telah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datang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Ramadhan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iaitu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bulan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berkat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, Allah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telah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fardhukan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berpuasa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pada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bulan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itu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.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Dibukakan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pintu-pintu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langit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pada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bulan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itu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ditutup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pintu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neraka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dibelenggu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semua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syaitan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. 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Bagi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pada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bulan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itu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suatu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malam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lebih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baik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daripada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seribu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bulan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sesiapa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beroleh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kebajikan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maka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telah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bertegah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daripada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kebajikan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944701"/>
            <a:ext cx="9144000" cy="2554545"/>
          </a:xfrm>
          <a:prstGeom prst="rect">
            <a:avLst/>
          </a:prstGeom>
          <a:solidFill>
            <a:srgbClr val="009900">
              <a:alpha val="2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Verdana" pitchFamily="34" charset="0"/>
                <a:ea typeface="Times New Roman" pitchFamily="18" charset="0"/>
                <a:cs typeface="Traditional Arabic" pitchFamily="2" charset="-78"/>
              </a:rPr>
              <a:t>أَتَاكُمْ شَهْرُ رَمَضَان ، شَهْرٌ مُبَارَكٌ ، فَرَضَ اللهُ عَلَيْكُمْ صِيَامَهُ، تُفْتَحُ فِيْهِ أَبْوَابُ الْجَنَّةِ ، وَتُغْلَقُ فِيْهِ أَبْوَابُ الْجَحِيْمِ، وَتُغَلُّ فِيْهِ مَرَدَةُ الشَّيَاطِيْنِ، وَفِيْهِ لَيْلَةٌ هِيَ خَيْرٌ مِنْ أَلْفِ شَهْرٍ، مَنْ حُرِمَ خيْرَهَا فَقَدْ حُرِمَ.</a:t>
            </a:r>
            <a:r>
              <a:rPr lang="ms-MY" sz="11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ms-MY" sz="11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</a:t>
            </a:r>
            <a:r>
              <a:rPr kumimoji="0" lang="ar-EG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ar-EG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Verdana" pitchFamily="34" charset="0"/>
                <a:ea typeface="Times New Roman" pitchFamily="18" charset="0"/>
                <a:cs typeface="Traditional Arabic" pitchFamily="2" charset="-78"/>
              </a:rPr>
              <a:t>روى الإمام أحمد والنسائي</a:t>
            </a:r>
            <a:endParaRPr kumimoji="0" lang="ar-EG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320" t="1151"/>
          <a:stretch>
            <a:fillRect/>
          </a:stretch>
        </p:blipFill>
        <p:spPr bwMode="auto">
          <a:xfrm>
            <a:off x="-76200" y="-76200"/>
            <a:ext cx="9372600" cy="6934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6200" y="76200"/>
            <a:ext cx="8915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Bulan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Ramadhan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diberi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peluang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oleh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beramal</a:t>
            </a:r>
            <a:endParaRPr lang="en-US" sz="2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" y="4724400"/>
            <a:ext cx="8305800" cy="1295400"/>
          </a:xfrm>
          <a:prstGeom prst="roundRect">
            <a:avLst>
              <a:gd name="adj" fmla="val 20469"/>
            </a:avLst>
          </a:prstGeom>
          <a:solidFill>
            <a:schemeClr val="accent3">
              <a:lumMod val="50000"/>
            </a:schemeClr>
          </a:solidFill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Ramadhan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juga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mendidik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nafsu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bawah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pengaruh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keimanan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taqwa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19600" y="2514600"/>
            <a:ext cx="4724400" cy="1752600"/>
          </a:xfrm>
          <a:prstGeom prst="roundRect">
            <a:avLst>
              <a:gd name="adj" fmla="val 20469"/>
            </a:avLst>
          </a:prstGeom>
          <a:solidFill>
            <a:srgbClr val="0000FF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Iman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kuat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dapat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menghadkan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maksiat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kejahatan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Curved Down Arrow 7"/>
          <p:cNvSpPr/>
          <p:nvPr/>
        </p:nvSpPr>
        <p:spPr>
          <a:xfrm rot="1862758">
            <a:off x="4993055" y="1048338"/>
            <a:ext cx="2090597" cy="1327020"/>
          </a:xfrm>
          <a:prstGeom prst="curvedDownArrow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1219200"/>
            <a:ext cx="5105400" cy="1447800"/>
          </a:xfrm>
          <a:prstGeom prst="roundRect">
            <a:avLst>
              <a:gd name="adj" fmla="val 20469"/>
            </a:avLst>
          </a:prstGeom>
          <a:solidFill>
            <a:srgbClr val="FF0066"/>
          </a:solidFill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segala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dibuka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seluas-luasnya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320" t="1151"/>
          <a:stretch>
            <a:fillRect/>
          </a:stretch>
        </p:blipFill>
        <p:spPr bwMode="auto">
          <a:xfrm>
            <a:off x="-76200" y="-76200"/>
            <a:ext cx="9372600" cy="6934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6200" y="76200"/>
            <a:ext cx="8915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Puasa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bukanlah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melaksanakan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bulan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Ramadhan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tetapi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…..</a:t>
            </a:r>
            <a:endParaRPr lang="en-US" sz="2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95600" y="1600200"/>
            <a:ext cx="5791200" cy="1600200"/>
          </a:xfrm>
          <a:prstGeom prst="roundRect">
            <a:avLst>
              <a:gd name="adj" fmla="val 20469"/>
            </a:avLst>
          </a:prstGeom>
          <a:solidFill>
            <a:srgbClr val="7030A0"/>
          </a:solidFill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badah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yang WAJIB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punyai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nilai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matlamat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tinggi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3505200"/>
            <a:ext cx="5791200" cy="1371600"/>
          </a:xfrm>
          <a:prstGeom prst="roundRect">
            <a:avLst>
              <a:gd name="adj" fmla="val 20469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Menyempurnakan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puasa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dapat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memahami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matlamat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hikmahnya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1828800"/>
            <a:ext cx="2895600" cy="1066800"/>
          </a:xfrm>
          <a:prstGeom prst="roundRect">
            <a:avLst>
              <a:gd name="adj" fmla="val 20469"/>
            </a:avLst>
          </a:prstGeom>
          <a:solidFill>
            <a:srgbClr val="FFC000"/>
          </a:solidFill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PUASA</a:t>
            </a:r>
            <a:endParaRPr lang="en-US" sz="40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43200" y="5181600"/>
            <a:ext cx="5791200" cy="1371600"/>
          </a:xfrm>
          <a:prstGeom prst="roundRect">
            <a:avLst>
              <a:gd name="adj" fmla="val 20469"/>
            </a:avLst>
          </a:prstGeom>
          <a:solidFill>
            <a:srgbClr val="D60093"/>
          </a:solidFill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Mengikut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sunnah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Rasulullah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s.a.w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boleh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menatijahkan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ketaqwaan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Down Arrow 7"/>
          <p:cNvSpPr/>
          <p:nvPr/>
        </p:nvSpPr>
        <p:spPr>
          <a:xfrm rot="19202571">
            <a:off x="2174753" y="3122517"/>
            <a:ext cx="1066800" cy="990600"/>
          </a:xfrm>
          <a:prstGeom prst="downArrow">
            <a:avLst/>
          </a:prstGeom>
          <a:solidFill>
            <a:schemeClr val="bg1"/>
          </a:solidFill>
          <a:ln>
            <a:solidFill>
              <a:srgbClr val="0099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9" name="Down Arrow 8"/>
          <p:cNvSpPr/>
          <p:nvPr/>
        </p:nvSpPr>
        <p:spPr>
          <a:xfrm rot="19202571">
            <a:off x="2098554" y="4875117"/>
            <a:ext cx="1066800" cy="990600"/>
          </a:xfrm>
          <a:prstGeom prst="downArrow">
            <a:avLst/>
          </a:prstGeom>
          <a:solidFill>
            <a:schemeClr val="bg1"/>
          </a:solidFill>
          <a:ln>
            <a:solidFill>
              <a:srgbClr val="0099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320" t="1151"/>
          <a:stretch>
            <a:fillRect/>
          </a:stretch>
        </p:blipFill>
        <p:spPr bwMode="auto">
          <a:xfrm>
            <a:off x="-76200" y="-76200"/>
            <a:ext cx="9372600" cy="6934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89848" y="62552"/>
            <a:ext cx="8915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Al-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Baqarah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183 :-</a:t>
            </a:r>
            <a:endParaRPr lang="en-US" sz="2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3648" y="3620631"/>
            <a:ext cx="9144000" cy="2246769"/>
          </a:xfrm>
          <a:prstGeom prst="rect">
            <a:avLst/>
          </a:prstGeom>
          <a:solidFill>
            <a:srgbClr val="0070C0">
              <a:alpha val="32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diwajibkan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berpuasa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sebagaimana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diwajibkan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terdahulu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daripada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supaya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bertaqwa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42408"/>
            <a:ext cx="9144000" cy="1938992"/>
          </a:xfrm>
          <a:prstGeom prst="rect">
            <a:avLst/>
          </a:prstGeom>
          <a:solidFill>
            <a:schemeClr val="accent2">
              <a:lumMod val="50000"/>
              <a:alpha val="2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يَا أَيُّهَا الَّذِينَ آمَنُواْ كُتِبَ عَلَيْكُمُ الصِّيَامُ كَمَا كُتِبَ عَلَى الَّذِينَ مِن قَبْلِكُمْ لَعَلَّكُمْ تَتَّقُونَ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320" t="1151"/>
          <a:stretch>
            <a:fillRect/>
          </a:stretch>
        </p:blipFill>
        <p:spPr bwMode="auto">
          <a:xfrm>
            <a:off x="-76200" y="-76200"/>
            <a:ext cx="9372600" cy="6934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89848" y="62552"/>
            <a:ext cx="8915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Sheikh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Sayyid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Rasyid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Ridha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menjelaskan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Kitab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Tafsir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Al-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Manar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iaitu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:-</a:t>
            </a:r>
            <a:endParaRPr lang="en-US" sz="2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600200"/>
            <a:ext cx="7467600" cy="990600"/>
          </a:xfrm>
          <a:prstGeom prst="roundRect">
            <a:avLst>
              <a:gd name="adj" fmla="val 20469"/>
            </a:avLst>
          </a:prstGeom>
          <a:gradFill flip="none" rotWithShape="1">
            <a:gsLst>
              <a:gs pos="0">
                <a:srgbClr val="FF99CC">
                  <a:shade val="30000"/>
                  <a:satMod val="115000"/>
                </a:srgbClr>
              </a:gs>
              <a:gs pos="50000">
                <a:srgbClr val="FF99CC">
                  <a:shade val="67500"/>
                  <a:satMod val="115000"/>
                </a:srgbClr>
              </a:gs>
              <a:gs pos="100000">
                <a:srgbClr val="FF99CC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Berpuasa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mempersiapkan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mencapai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darjat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taqwa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Allah.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905000" y="2819400"/>
            <a:ext cx="5105400" cy="1219200"/>
          </a:xfrm>
          <a:prstGeom prst="downArrow">
            <a:avLst/>
          </a:prstGeom>
          <a:solidFill>
            <a:srgbClr val="009900"/>
          </a:solidFill>
          <a:ln w="381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" name="Rectangle 5"/>
          <p:cNvSpPr/>
          <p:nvPr/>
        </p:nvSpPr>
        <p:spPr>
          <a:xfrm>
            <a:off x="2743200" y="2895600"/>
            <a:ext cx="327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TAQWA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5800" y="4343400"/>
            <a:ext cx="7467600" cy="762000"/>
          </a:xfrm>
          <a:prstGeom prst="roundRect">
            <a:avLst>
              <a:gd name="adj" fmla="val 20469"/>
            </a:avLst>
          </a:prstGeom>
          <a:solidFill>
            <a:schemeClr val="accent6">
              <a:lumMod val="50000"/>
            </a:schemeClr>
          </a:solidFill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Seruan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diulang-ulang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5800" y="5334000"/>
            <a:ext cx="7467600" cy="1295400"/>
          </a:xfrm>
          <a:prstGeom prst="roundRect">
            <a:avLst>
              <a:gd name="adj" fmla="val 20469"/>
            </a:avLst>
          </a:prstGeom>
          <a:solidFill>
            <a:srgbClr val="7030A0"/>
          </a:solidFill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MALANGNYA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seruan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ini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menjadi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hambar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kebayakkan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umat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Islam.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320" t="1151"/>
          <a:stretch>
            <a:fillRect/>
          </a:stretch>
        </p:blipFill>
        <p:spPr bwMode="auto">
          <a:xfrm>
            <a:off x="-76200" y="-76200"/>
            <a:ext cx="9372600" cy="6934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89848" y="62552"/>
            <a:ext cx="8915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Al-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Hujurat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13 :-</a:t>
            </a:r>
            <a:endParaRPr lang="en-US" sz="2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3648" y="4508718"/>
            <a:ext cx="9144000" cy="1815882"/>
          </a:xfrm>
          <a:prstGeom prst="rect">
            <a:avLst/>
          </a:prstGeom>
          <a:solidFill>
            <a:srgbClr val="0070C0">
              <a:alpha val="32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semulia-mulia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sisi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ialah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yang paling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taqwa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antara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.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Maha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Mengetahui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lagi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Maha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mendalam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pengetahuanNya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2111276"/>
            <a:ext cx="891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7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 </a:t>
            </a:r>
            <a:r>
              <a:rPr lang="ar-SA" sz="7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أَكْرَمَكُمْ عِندَ </a:t>
            </a:r>
            <a:r>
              <a:rPr lang="ar-SA" sz="7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اللهِ </a:t>
            </a:r>
            <a:r>
              <a:rPr lang="ar-SA" sz="7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أَتْقَاكُمْ </a:t>
            </a:r>
            <a:endParaRPr lang="en-US" sz="7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/>
            <a:r>
              <a:rPr lang="ar-SA" sz="7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 اللهَ </a:t>
            </a:r>
            <a:r>
              <a:rPr lang="ar-SA" sz="7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عَلِيمٌ خَبِيرٌ</a:t>
            </a:r>
            <a:endParaRPr lang="ms-MY" sz="72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320" t="1151"/>
          <a:stretch>
            <a:fillRect/>
          </a:stretch>
        </p:blipFill>
        <p:spPr bwMode="auto">
          <a:xfrm>
            <a:off x="-76200" y="-76200"/>
            <a:ext cx="9372600" cy="6934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89848" y="193357"/>
            <a:ext cx="891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Pengertian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TAQWA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secara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umumnya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iaitu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..</a:t>
            </a:r>
            <a:endParaRPr lang="en-US" sz="2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1676400"/>
            <a:ext cx="7467600" cy="1066800"/>
          </a:xfrm>
          <a:prstGeom prst="roundRect">
            <a:avLst>
              <a:gd name="adj" fmla="val 20469"/>
            </a:avLst>
          </a:prstGeom>
          <a:solidFill>
            <a:srgbClr val="7030A0"/>
          </a:solidFill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TAKUT 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atau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MEMELIHARA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0" y="3657600"/>
            <a:ext cx="7467600" cy="1447800"/>
          </a:xfrm>
          <a:prstGeom prst="roundRect">
            <a:avLst>
              <a:gd name="adj" fmla="val 20469"/>
            </a:avLst>
          </a:prstGeom>
          <a:solidFill>
            <a:srgbClr val="0000FF"/>
          </a:solidFill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Orang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bertaqwa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merasakan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awasi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Allah.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200400" y="2667000"/>
            <a:ext cx="2667000" cy="106680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320" t="1151"/>
          <a:stretch>
            <a:fillRect/>
          </a:stretch>
        </p:blipFill>
        <p:spPr bwMode="auto">
          <a:xfrm>
            <a:off x="-76200" y="-76200"/>
            <a:ext cx="9372600" cy="6934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89848" y="76200"/>
            <a:ext cx="8915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bulan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Ramadhan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dituntut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…..</a:t>
            </a:r>
            <a:endParaRPr lang="en-US" sz="2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1752600"/>
            <a:ext cx="8001000" cy="1295400"/>
          </a:xfrm>
          <a:prstGeom prst="roundRect">
            <a:avLst>
              <a:gd name="adj" fmla="val 20469"/>
            </a:avLst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Melipatganda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meningkatkan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mutu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amal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ibadat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3657600"/>
            <a:ext cx="8001000" cy="1295400"/>
          </a:xfrm>
          <a:prstGeom prst="roundRect">
            <a:avLst>
              <a:gd name="adj" fmla="val 20469"/>
            </a:avLst>
          </a:prstGeom>
          <a:gradFill flip="none" rotWithShape="1">
            <a:gsLst>
              <a:gs pos="0">
                <a:srgbClr val="FF3399">
                  <a:shade val="30000"/>
                  <a:satMod val="115000"/>
                </a:srgbClr>
              </a:gs>
              <a:gs pos="50000">
                <a:srgbClr val="FF3399">
                  <a:shade val="67500"/>
                  <a:satMod val="115000"/>
                </a:srgbClr>
              </a:gs>
              <a:gs pos="100000">
                <a:srgbClr val="FF3399">
                  <a:shade val="100000"/>
                  <a:satMod val="115000"/>
                </a:srgbClr>
              </a:gs>
            </a:gsLst>
            <a:lin ang="5400000" scaled="1"/>
            <a:tileRect/>
          </a:gradFill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Menahan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(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imsak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)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dari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melakukan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perkara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membatal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mencacatkan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puasa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81000" y="1905000"/>
            <a:ext cx="533400" cy="838200"/>
          </a:xfrm>
          <a:prstGeom prst="rightArrow">
            <a:avLst>
              <a:gd name="adj1" fmla="val 56513"/>
              <a:gd name="adj2" fmla="val 26972"/>
            </a:avLst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Right Arrow 6"/>
          <p:cNvSpPr/>
          <p:nvPr/>
        </p:nvSpPr>
        <p:spPr>
          <a:xfrm>
            <a:off x="457200" y="3733800"/>
            <a:ext cx="533400" cy="838200"/>
          </a:xfrm>
          <a:prstGeom prst="rightArrow">
            <a:avLst>
              <a:gd name="adj1" fmla="val 59769"/>
              <a:gd name="adj2" fmla="val 26972"/>
            </a:avLst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320" t="1151"/>
          <a:stretch>
            <a:fillRect/>
          </a:stretch>
        </p:blipFill>
        <p:spPr bwMode="auto">
          <a:xfrm>
            <a:off x="-76200" y="-76200"/>
            <a:ext cx="9372600" cy="6934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89848" y="0"/>
            <a:ext cx="891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Dijelaskan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maksud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IMSAK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ibadat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puasa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iaitu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…..</a:t>
            </a:r>
            <a:endParaRPr lang="en-US" sz="2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1524000"/>
            <a:ext cx="7848600" cy="1295400"/>
          </a:xfrm>
          <a:prstGeom prst="roundRect">
            <a:avLst>
              <a:gd name="adj" fmla="val 20469"/>
            </a:avLst>
          </a:prstGeom>
          <a:solidFill>
            <a:srgbClr val="FF0000"/>
          </a:solidFill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Menahan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dari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melakukan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perkara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membatalkan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puasa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0" y="3276600"/>
            <a:ext cx="8001000" cy="1295400"/>
          </a:xfrm>
          <a:prstGeom prst="roundRect">
            <a:avLst>
              <a:gd name="adj" fmla="val 20469"/>
            </a:avLst>
          </a:prstGeom>
          <a:solidFill>
            <a:srgbClr val="009900"/>
          </a:solidFill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Bermula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dari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terbit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fajar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hingga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terbenam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matahari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4876800"/>
            <a:ext cx="8001000" cy="1295400"/>
          </a:xfrm>
          <a:prstGeom prst="roundRect">
            <a:avLst>
              <a:gd name="adj" fmla="val 20469"/>
            </a:avLst>
          </a:prstGeom>
          <a:gradFill flip="none" rotWithShape="1">
            <a:gsLst>
              <a:gs pos="0">
                <a:srgbClr val="FF3399">
                  <a:shade val="30000"/>
                  <a:satMod val="115000"/>
                </a:srgbClr>
              </a:gs>
              <a:gs pos="50000">
                <a:srgbClr val="FF3399">
                  <a:shade val="67500"/>
                  <a:satMod val="115000"/>
                </a:srgbClr>
              </a:gs>
              <a:gs pos="100000">
                <a:srgbClr val="FF3399">
                  <a:shade val="100000"/>
                  <a:satMod val="115000"/>
                </a:srgbClr>
              </a:gs>
            </a:gsLst>
            <a:lin ang="5400000" scaled="1"/>
            <a:tileRect/>
          </a:gradFill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Juga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menahan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dari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melakukan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perkara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merosakkan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pahala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nilai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ibadat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puasa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Sun 6"/>
          <p:cNvSpPr/>
          <p:nvPr/>
        </p:nvSpPr>
        <p:spPr>
          <a:xfrm>
            <a:off x="304800" y="3429000"/>
            <a:ext cx="762000" cy="914400"/>
          </a:xfrm>
          <a:prstGeom prst="sun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Curved Down Arrow 7"/>
          <p:cNvSpPr/>
          <p:nvPr/>
        </p:nvSpPr>
        <p:spPr>
          <a:xfrm rot="16898309">
            <a:off x="152400" y="1752600"/>
            <a:ext cx="990600" cy="685800"/>
          </a:xfrm>
          <a:prstGeom prst="curvedDownArrow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 rot="16898309">
            <a:off x="245270" y="5088190"/>
            <a:ext cx="990600" cy="685800"/>
          </a:xfrm>
          <a:prstGeom prst="curvedDownArrow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320" t="1151"/>
          <a:stretch>
            <a:fillRect/>
          </a:stretch>
        </p:blipFill>
        <p:spPr bwMode="auto">
          <a:xfrm>
            <a:off x="-76200" y="-76200"/>
            <a:ext cx="9372600" cy="6934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2009031"/>
            <a:ext cx="9144000" cy="2400657"/>
          </a:xfrm>
          <a:prstGeom prst="rect">
            <a:avLst/>
          </a:prstGeom>
          <a:solidFill>
            <a:schemeClr val="accent2">
              <a:lumMod val="50000"/>
              <a:alpha val="2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50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910" y="294519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320" t="1151"/>
          <a:stretch>
            <a:fillRect/>
          </a:stretch>
        </p:blipFill>
        <p:spPr bwMode="auto">
          <a:xfrm>
            <a:off x="-76200" y="-76200"/>
            <a:ext cx="9372600" cy="6934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89848" y="0"/>
            <a:ext cx="8915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Diriwayatkan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oleh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Imam Muslim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Abu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Hurairah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bawah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bersabda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:-</a:t>
            </a:r>
            <a:endParaRPr lang="en-US" sz="2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3648" y="3886200"/>
            <a:ext cx="9144000" cy="3046988"/>
          </a:xfrm>
          <a:prstGeom prst="rect">
            <a:avLst/>
          </a:prstGeom>
          <a:solidFill>
            <a:srgbClr val="0070C0">
              <a:alpha val="32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Apabila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seseorang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dari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kalangan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berpuasa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maka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janganlah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melafazkan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perkataan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baik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berhikmah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atau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kurang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elok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daripada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perkataan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mahu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pun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perbuatan.Apabila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seseorang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mencercanya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atau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hendak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berkelahi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dengannya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maka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hendaklah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berkata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;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aku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berpuasa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aku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berpuasa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95400"/>
            <a:ext cx="9144000" cy="2585323"/>
          </a:xfrm>
          <a:prstGeom prst="rect">
            <a:avLst/>
          </a:prstGeom>
          <a:solidFill>
            <a:srgbClr val="0000FF">
              <a:alpha val="33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إِذَا أَصْبَحَ أَحَدُكُمْ يَوْمًا صَآئِمًا، فَلاَ يَرْفَثُ وَلاَ يَجْهَلُ فَإِنِ امْرُؤٌ شَاتَمَهُ أَوْ قَاتَلَهُ فَلْيَقُلْ 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إِنِّيْ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صَائِمٌ	إِنِّي صَائِمٌ	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320" t="1151"/>
          <a:stretch>
            <a:fillRect/>
          </a:stretch>
        </p:blipFill>
        <p:spPr bwMode="auto">
          <a:xfrm>
            <a:off x="-76200" y="-76200"/>
            <a:ext cx="9372600" cy="6934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269557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Dijelaskan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juga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maksud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IBADAH PUASA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oleh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….</a:t>
            </a:r>
            <a:endParaRPr lang="en-US" sz="2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43200" y="1143000"/>
            <a:ext cx="6400800" cy="2209800"/>
          </a:xfrm>
          <a:prstGeom prst="roundRect">
            <a:avLst>
              <a:gd name="adj" fmla="val 20469"/>
            </a:avLst>
          </a:prstGeom>
          <a:gradFill flip="none" rotWithShape="1">
            <a:gsLst>
              <a:gs pos="0">
                <a:srgbClr val="FF99CC">
                  <a:shade val="30000"/>
                  <a:satMod val="115000"/>
                </a:srgbClr>
              </a:gs>
              <a:gs pos="50000">
                <a:srgbClr val="FF99CC">
                  <a:shade val="67500"/>
                  <a:satMod val="115000"/>
                </a:srgbClr>
              </a:gs>
              <a:gs pos="100000">
                <a:srgbClr val="FF99CC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Ialah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memupuk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meningkat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taqwa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melatih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jiwa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untuk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kesedaran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keazaman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kerana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bagi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mencapai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darjat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ketaqwaan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 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ight Arrow Callout 5"/>
          <p:cNvSpPr/>
          <p:nvPr/>
        </p:nvSpPr>
        <p:spPr>
          <a:xfrm>
            <a:off x="76200" y="1371600"/>
            <a:ext cx="2743200" cy="1752600"/>
          </a:xfrm>
          <a:prstGeom prst="rightArrowCallout">
            <a:avLst>
              <a:gd name="adj1" fmla="val 50773"/>
              <a:gd name="adj2" fmla="val 41227"/>
              <a:gd name="adj3" fmla="val 45246"/>
              <a:gd name="adj4" fmla="val 64625"/>
            </a:avLst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8100">
            <a:solidFill>
              <a:srgbClr val="FFFF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5" name="Rectangle 4"/>
          <p:cNvSpPr/>
          <p:nvPr/>
        </p:nvSpPr>
        <p:spPr>
          <a:xfrm>
            <a:off x="152400" y="1769757"/>
            <a:ext cx="236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A’idh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Qarni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43200" y="3962400"/>
            <a:ext cx="6400800" cy="2057400"/>
          </a:xfrm>
          <a:prstGeom prst="roundRect">
            <a:avLst>
              <a:gd name="adj" fmla="val 20469"/>
            </a:avLst>
          </a:prstGeom>
          <a:gradFill flip="none" rotWithShape="1">
            <a:gsLst>
              <a:gs pos="0">
                <a:srgbClr val="FF3399">
                  <a:shade val="30000"/>
                  <a:satMod val="115000"/>
                </a:srgbClr>
              </a:gs>
              <a:gs pos="50000">
                <a:srgbClr val="FF3399">
                  <a:shade val="67500"/>
                  <a:satMod val="115000"/>
                </a:srgbClr>
              </a:gs>
              <a:gs pos="100000">
                <a:srgbClr val="FF3399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Ialah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milik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cara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memerangi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musuh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iaitu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Ego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manusia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 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Right Arrow Callout 9"/>
          <p:cNvSpPr/>
          <p:nvPr/>
        </p:nvSpPr>
        <p:spPr>
          <a:xfrm>
            <a:off x="76200" y="4038600"/>
            <a:ext cx="2743200" cy="1752600"/>
          </a:xfrm>
          <a:prstGeom prst="rightArrowCallout">
            <a:avLst>
              <a:gd name="adj1" fmla="val 50773"/>
              <a:gd name="adj2" fmla="val 41227"/>
              <a:gd name="adj3" fmla="val 45246"/>
              <a:gd name="adj4" fmla="val 64625"/>
            </a:avLst>
          </a:prstGeom>
          <a:solidFill>
            <a:srgbClr val="00B0F0"/>
          </a:solidFill>
          <a:ln w="38100">
            <a:solidFill>
              <a:srgbClr val="0000FF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1" name="Rectangle 10"/>
          <p:cNvSpPr/>
          <p:nvPr/>
        </p:nvSpPr>
        <p:spPr>
          <a:xfrm>
            <a:off x="152400" y="4436757"/>
            <a:ext cx="236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Imam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Ghazali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320" t="1151"/>
          <a:stretch>
            <a:fillRect/>
          </a:stretch>
        </p:blipFill>
        <p:spPr bwMode="auto">
          <a:xfrm>
            <a:off x="-76200" y="-76200"/>
            <a:ext cx="9372600" cy="6934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269557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Tujuan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Hikmah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ibadah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puasa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iaitu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…..</a:t>
            </a:r>
            <a:endParaRPr lang="en-US" sz="2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66800" y="2590800"/>
            <a:ext cx="7772400" cy="1600200"/>
          </a:xfrm>
          <a:prstGeom prst="roundRect">
            <a:avLst>
              <a:gd name="adj" fmla="val 50000"/>
            </a:avLst>
          </a:prstGeom>
          <a:solidFill>
            <a:srgbClr val="009900"/>
          </a:solidFill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Merupakan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nilai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kerohanian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tinggi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diperolehi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dari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latihan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amalan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berpuasa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menuntut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kesungguhan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pengorbanan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 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cxnSp>
        <p:nvCxnSpPr>
          <p:cNvPr id="7" name="Elbow Connector 6"/>
          <p:cNvCxnSpPr/>
          <p:nvPr/>
        </p:nvCxnSpPr>
        <p:spPr>
          <a:xfrm rot="16200000" flipH="1">
            <a:off x="4152900" y="1714500"/>
            <a:ext cx="914400" cy="838200"/>
          </a:xfrm>
          <a:prstGeom prst="bentConnector3">
            <a:avLst>
              <a:gd name="adj1" fmla="val 35075"/>
            </a:avLst>
          </a:prstGeom>
          <a:ln w="76200">
            <a:solidFill>
              <a:srgbClr val="FFFF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304800" y="1295400"/>
            <a:ext cx="4038600" cy="1066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99CC">
                  <a:shade val="30000"/>
                  <a:satMod val="115000"/>
                </a:srgbClr>
              </a:gs>
              <a:gs pos="50000">
                <a:srgbClr val="FF99CC">
                  <a:shade val="67500"/>
                  <a:satMod val="115000"/>
                </a:srgbClr>
              </a:gs>
              <a:gs pos="100000">
                <a:srgbClr val="FF99CC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Menguji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KESABARAN  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4572000"/>
            <a:ext cx="8534400" cy="175260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Meningkatkan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nilai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akhlak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kerohanian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semangat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persaudaraan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Flowchart: Sort 9"/>
          <p:cNvSpPr/>
          <p:nvPr/>
        </p:nvSpPr>
        <p:spPr>
          <a:xfrm rot="5400000">
            <a:off x="76200" y="1447800"/>
            <a:ext cx="533400" cy="685800"/>
          </a:xfrm>
          <a:prstGeom prst="flowChartSort">
            <a:avLst/>
          </a:prstGeom>
          <a:solidFill>
            <a:srgbClr val="00B0F0"/>
          </a:solidFill>
          <a:ln>
            <a:solidFill>
              <a:srgbClr val="FF0066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1" name="Flowchart: Sort 10"/>
          <p:cNvSpPr/>
          <p:nvPr/>
        </p:nvSpPr>
        <p:spPr>
          <a:xfrm rot="5400000">
            <a:off x="152400" y="5105400"/>
            <a:ext cx="533400" cy="685800"/>
          </a:xfrm>
          <a:prstGeom prst="flowChartSort">
            <a:avLst/>
          </a:prstGeom>
          <a:solidFill>
            <a:srgbClr val="00B0F0"/>
          </a:solidFill>
          <a:ln>
            <a:solidFill>
              <a:srgbClr val="FF0066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320" t="1151"/>
          <a:stretch>
            <a:fillRect/>
          </a:stretch>
        </p:blipFill>
        <p:spPr bwMode="auto">
          <a:xfrm>
            <a:off x="-76200" y="-76200"/>
            <a:ext cx="9372600" cy="6934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304800" y="2590800"/>
            <a:ext cx="8534400" cy="1600200"/>
          </a:xfrm>
          <a:prstGeom prst="roundRect">
            <a:avLst>
              <a:gd name="adj" fmla="val 50000"/>
            </a:avLst>
          </a:prstGeom>
          <a:solidFill>
            <a:srgbClr val="009900"/>
          </a:solidFill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Melahirkan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kesedaran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menyelami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penderitaan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orang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lain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mendorong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membantu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memerlukan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1295400"/>
            <a:ext cx="8229600" cy="1066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99CC">
                  <a:shade val="30000"/>
                  <a:satMod val="115000"/>
                </a:srgbClr>
              </a:gs>
              <a:gs pos="50000">
                <a:srgbClr val="FF99CC">
                  <a:shade val="67500"/>
                  <a:satMod val="115000"/>
                </a:srgbClr>
              </a:gs>
              <a:gs pos="100000">
                <a:srgbClr val="FF99CC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Dapat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menghadkan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hawa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nafsu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mendisiplin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secara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ikhlas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 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4572000"/>
            <a:ext cx="8534400" cy="175260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Melahirkan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sikap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kejujuran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rendah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hati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ketaqwaan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Allah.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Flowchart: Sort 9"/>
          <p:cNvSpPr/>
          <p:nvPr/>
        </p:nvSpPr>
        <p:spPr>
          <a:xfrm rot="5400000">
            <a:off x="76200" y="1447800"/>
            <a:ext cx="533400" cy="685800"/>
          </a:xfrm>
          <a:prstGeom prst="flowChartSort">
            <a:avLst/>
          </a:prstGeom>
          <a:solidFill>
            <a:srgbClr val="00B0F0"/>
          </a:solidFill>
          <a:ln>
            <a:solidFill>
              <a:srgbClr val="FF0066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1" name="Flowchart: Sort 10"/>
          <p:cNvSpPr/>
          <p:nvPr/>
        </p:nvSpPr>
        <p:spPr>
          <a:xfrm rot="5400000">
            <a:off x="152400" y="5105400"/>
            <a:ext cx="533400" cy="685800"/>
          </a:xfrm>
          <a:prstGeom prst="flowChartSort">
            <a:avLst/>
          </a:prstGeom>
          <a:solidFill>
            <a:srgbClr val="00B0F0"/>
          </a:solidFill>
          <a:ln>
            <a:solidFill>
              <a:srgbClr val="FF0066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2" name="Flowchart: Sort 11"/>
          <p:cNvSpPr/>
          <p:nvPr/>
        </p:nvSpPr>
        <p:spPr>
          <a:xfrm rot="5400000">
            <a:off x="76200" y="2971800"/>
            <a:ext cx="533400" cy="685800"/>
          </a:xfrm>
          <a:prstGeom prst="flowChartSort">
            <a:avLst/>
          </a:prstGeom>
          <a:solidFill>
            <a:srgbClr val="00B0F0"/>
          </a:solidFill>
          <a:ln>
            <a:solidFill>
              <a:srgbClr val="FF0066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320" t="1151"/>
          <a:stretch>
            <a:fillRect/>
          </a:stretch>
        </p:blipFill>
        <p:spPr bwMode="auto">
          <a:xfrm>
            <a:off x="-76200" y="-76200"/>
            <a:ext cx="9372600" cy="6934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2729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Al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Baqarah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186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66800"/>
            <a:ext cx="9144000" cy="2585323"/>
          </a:xfrm>
          <a:prstGeom prst="rect">
            <a:avLst/>
          </a:prstGeom>
          <a:solidFill>
            <a:srgbClr val="0000FF">
              <a:alpha val="26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وَإِذَا سَأَلَكَ عِبَادِي عَنِّي فَإِنِّي قَرِيبٌ أُجِيبُ دَعْوَةَ الدَّاعِ إِذَا دَعَانِ فَلْيَسْتَجِيبُواْ لِي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وَلْيُؤْمِنُواْ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بِي لَعَلَّهُمْ يَرْشُدُونَ</a:t>
            </a:r>
            <a:endParaRPr lang="ms-MY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648" y="3581400"/>
            <a:ext cx="9144000" cy="2785378"/>
          </a:xfrm>
          <a:prstGeom prst="rect">
            <a:avLst/>
          </a:prstGeom>
          <a:solidFill>
            <a:srgbClr val="0070C0">
              <a:alpha val="32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ms-MY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 apabila hamba-Ku bertanya padamu tentang Aku maka (jawablah): sesungguhnya Aku amat hampir; Aku perkenankan permohonan orang yang berdoa apabila ia berdoa kepadaKu. Maka hendaklah mereka menyahut seruan-Ku, dan hendaklah mereka beriman kepada-Ku supaya mereka menjadi baik dan betul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”. </a:t>
            </a:r>
            <a:endParaRPr lang="en-US" sz="25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2400" y="0"/>
            <a:ext cx="9296400" cy="6858000"/>
            <a:chOff x="-152400" y="0"/>
            <a:chExt cx="9296400" cy="64770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lum contrast="20000"/>
            </a:blip>
            <a:srcRect r="12000" b="24444"/>
            <a:stretch>
              <a:fillRect/>
            </a:stretch>
          </p:blipFill>
          <p:spPr bwMode="auto">
            <a:xfrm>
              <a:off x="0" y="0"/>
              <a:ext cx="9144000" cy="647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-152400" y="0"/>
              <a:ext cx="3000364" cy="1447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r="15660000" sx="1000" sy="1000" algn="ctr" rotWithShape="0">
                <a:srgbClr val="000000">
                  <a:alpha val="22000"/>
                </a:srgbClr>
              </a:outerShdw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b="1" dirty="0" err="1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itchFamily="82" charset="0"/>
                </a:rPr>
                <a:t>Doa</a:t>
              </a:r>
              <a:endParaRPr lang="ms-MY" sz="6000" b="1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52400" y="1149489"/>
            <a:ext cx="81534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>
              <a:defRPr/>
            </a:pP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>
              <a:defRPr/>
            </a:pP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600" b="1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>
              <a:defRPr/>
            </a:pP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</a:p>
          <a:p>
            <a:pPr>
              <a:defRPr/>
            </a:pP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>
              <a:defRPr/>
            </a:pP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endParaRPr lang="en-US" sz="36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82339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Antara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/>
          <a:srcRect r="1971" b="92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320" t="1151"/>
          <a:stretch>
            <a:fillRect/>
          </a:stretch>
        </p:blipFill>
        <p:spPr bwMode="auto">
          <a:xfrm>
            <a:off x="-76200" y="-76200"/>
            <a:ext cx="9372600" cy="6934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228600"/>
            <a:ext cx="883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085988"/>
            <a:ext cx="9144000" cy="2215991"/>
          </a:xfrm>
          <a:prstGeom prst="rect">
            <a:avLst/>
          </a:prstGeom>
          <a:solidFill>
            <a:srgbClr val="00B0F0">
              <a:alpha val="25000"/>
            </a:srgb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497090"/>
            <a:ext cx="8572528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320" t="1151"/>
          <a:stretch>
            <a:fillRect/>
          </a:stretch>
        </p:blipFill>
        <p:spPr bwMode="auto">
          <a:xfrm>
            <a:off x="-76200" y="-76200"/>
            <a:ext cx="9372600" cy="6934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982640"/>
            <a:ext cx="9144000" cy="2585323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أَشْهَدُ أَنْ لاَ إِلَهَ إِلاَّ اللهُ وَحْدَهُ لاَ شَرِيْكَ لَهُ، وَأَشْهَدُ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أَنَّ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مُحَمَّدًا عَبْدُهُ وَرَسُوْلُهُ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الْمَبْعُوْثُ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cs typeface="Traditional Arabic" pitchFamily="2" charset="-78"/>
            </a:endParaRPr>
          </a:p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رَحْمَةً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لِلْعَالَمِيْنَ</a:t>
            </a:r>
            <a:endParaRPr lang="ms-MY" sz="5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22860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792" y="3352800"/>
            <a:ext cx="8667808" cy="308621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,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Dibangkitkan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Untuk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Sekelian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Alam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320" t="1151"/>
          <a:stretch>
            <a:fillRect/>
          </a:stretch>
        </p:blipFill>
        <p:spPr bwMode="auto">
          <a:xfrm>
            <a:off x="-76200" y="-76200"/>
            <a:ext cx="9372600" cy="6934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304932"/>
            <a:ext cx="9144000" cy="1754326"/>
          </a:xfrm>
          <a:prstGeom prst="rect">
            <a:avLst/>
          </a:prstGeom>
          <a:solidFill>
            <a:srgbClr val="00B0F0">
              <a:alpha val="43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وبَارِكْ عَلَى سَيِّدِنَا مُحَمَّدٍ وَعَلَى آلِهِ وَأَصْحَابِهِ وَمَنِ اهْتَدَى ِبهُدَاه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3200400"/>
            <a:ext cx="8286808" cy="353943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berkat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mendapat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petunjuk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petunjuknya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3200" b="1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304800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320" t="1151"/>
          <a:stretch>
            <a:fillRect/>
          </a:stretch>
        </p:blipFill>
        <p:spPr bwMode="auto">
          <a:xfrm>
            <a:off x="-76200" y="-76200"/>
            <a:ext cx="9372600" cy="6934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718608"/>
            <a:ext cx="9144000" cy="1938992"/>
          </a:xfrm>
          <a:prstGeom prst="rect">
            <a:avLst/>
          </a:prstGeom>
          <a:solidFill>
            <a:schemeClr val="accent2">
              <a:lumMod val="50000"/>
              <a:alpha val="2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يَا أَيُّهَا الَّذِينَ آمَنُواْ كُتِبَ عَلَيْكُمُ الصِّيَامُ كَمَا كُتِبَ عَلَى الَّذِينَ مِن قَبْلِكُمْ لَعَلَّكُمْ تَتَّقُونَ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6200" y="3657600"/>
            <a:ext cx="9296400" cy="2862322"/>
          </a:xfrm>
          <a:prstGeom prst="rect">
            <a:avLst/>
          </a:prstGeom>
          <a:solidFill>
            <a:schemeClr val="accent6">
              <a:lumMod val="75000"/>
              <a:alpha val="42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yang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diwajibkan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berpuasa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sebagai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mana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diwajibkan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keatas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terdahulu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dari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supaya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600" b="1" dirty="0">
              <a:ln w="28575">
                <a:solidFill>
                  <a:schemeClr val="tx1"/>
                </a:solidFill>
              </a:ln>
              <a:solidFill>
                <a:srgbClr val="00B0F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910" y="36493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S.W.T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Baqarah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183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320" t="1151"/>
          <a:stretch>
            <a:fillRect/>
          </a:stretch>
        </p:blipFill>
        <p:spPr bwMode="auto">
          <a:xfrm>
            <a:off x="0" y="-76200"/>
            <a:ext cx="9296400" cy="6934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302951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71026"/>
            <a:ext cx="9144000" cy="1754326"/>
          </a:xfrm>
          <a:prstGeom prst="rect">
            <a:avLst/>
          </a:prstGeom>
          <a:solidFill>
            <a:srgbClr val="00B0F0">
              <a:alpha val="37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فَيَا عِبَادَ اللهِ، إِتَّقُوْا الله، أُوْصِيْكُمْ وَإِيَّايَ بِتَقْوَى اللهِ، فَقَدْ فَازَ الْمُتَّقُوْنَ.</a:t>
            </a:r>
            <a:endParaRPr lang="ms-MY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74851"/>
            <a:ext cx="9144000" cy="2554545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Allah,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diwasiatkan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ku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paya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320" t="1151"/>
          <a:stretch>
            <a:fillRect/>
          </a:stretch>
        </p:blipFill>
        <p:spPr bwMode="auto">
          <a:xfrm>
            <a:off x="-76200" y="-76200"/>
            <a:ext cx="9372600" cy="6934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3108" y="228600"/>
            <a:ext cx="4419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600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: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714348" y="5032605"/>
            <a:ext cx="6786610" cy="1571636"/>
          </a:xfrm>
          <a:prstGeom prst="round2Diag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Ketaqwaan</a:t>
            </a:r>
            <a:r>
              <a:rPr lang="en-US" sz="28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seseorang</a:t>
            </a:r>
            <a:r>
              <a:rPr lang="en-US" sz="28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800" b="1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8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diangkat</a:t>
            </a:r>
            <a:r>
              <a:rPr lang="en-US" sz="28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darjatnya</a:t>
            </a:r>
            <a:r>
              <a:rPr lang="en-US" sz="28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paling </a:t>
            </a:r>
            <a:r>
              <a:rPr lang="en-US" sz="2800" b="1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tinggi</a:t>
            </a:r>
            <a:r>
              <a:rPr lang="en-US" sz="28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8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sisi</a:t>
            </a:r>
            <a:r>
              <a:rPr lang="en-US" sz="28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Allah.</a:t>
            </a:r>
            <a:endParaRPr lang="en-US" sz="2800" b="1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Curved Up Arrow 4"/>
          <p:cNvSpPr/>
          <p:nvPr/>
        </p:nvSpPr>
        <p:spPr>
          <a:xfrm rot="16200000" flipH="1">
            <a:off x="6760172" y="4416070"/>
            <a:ext cx="2707894" cy="1654949"/>
          </a:xfrm>
          <a:prstGeom prst="curvedUpArrow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4857752" y="2103647"/>
            <a:ext cx="4057648" cy="2428892"/>
          </a:xfrm>
          <a:prstGeom prst="round2Diag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kurnian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nikmat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oleh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meningkatkan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lagi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takwa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kepadaNya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Curved Up Arrow 6"/>
          <p:cNvSpPr/>
          <p:nvPr/>
        </p:nvSpPr>
        <p:spPr>
          <a:xfrm rot="10342672" flipH="1">
            <a:off x="3568391" y="1236106"/>
            <a:ext cx="2071702" cy="1090833"/>
          </a:xfrm>
          <a:prstGeom prst="curvedUpArrow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14282" y="1255931"/>
            <a:ext cx="4281518" cy="1428760"/>
          </a:xfrm>
          <a:prstGeom prst="round2DiagRect">
            <a:avLst/>
          </a:prstGeom>
          <a:solidFill>
            <a:srgbClr val="660066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Curved Right Arrow 8"/>
          <p:cNvSpPr/>
          <p:nvPr/>
        </p:nvSpPr>
        <p:spPr>
          <a:xfrm rot="18625920" flipV="1">
            <a:off x="349654" y="2698201"/>
            <a:ext cx="1332535" cy="1723037"/>
          </a:xfrm>
          <a:prstGeom prst="curvedRightArrow">
            <a:avLst>
              <a:gd name="adj1" fmla="val 25000"/>
              <a:gd name="adj2" fmla="val 40818"/>
              <a:gd name="adj3" fmla="val 25000"/>
            </a:avLst>
          </a:prstGeom>
          <a:solidFill>
            <a:srgbClr val="FFFF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642910" y="3175217"/>
            <a:ext cx="4071966" cy="1643074"/>
          </a:xfrm>
          <a:prstGeom prst="ellipse">
            <a:avLst/>
          </a:prstGeom>
          <a:gradFill flip="none" rotWithShape="1">
            <a:gsLst>
              <a:gs pos="9000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Marilah</a:t>
            </a:r>
            <a:r>
              <a:rPr lang="en-US" sz="3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Bersyukur</a:t>
            </a:r>
            <a:r>
              <a:rPr lang="en-US" sz="3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Taqwa</a:t>
            </a:r>
            <a:endParaRPr lang="en-US" sz="30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320" t="1151"/>
          <a:stretch>
            <a:fillRect/>
          </a:stretch>
        </p:blipFill>
        <p:spPr bwMode="auto">
          <a:xfrm>
            <a:off x="-76200" y="-76200"/>
            <a:ext cx="9372600" cy="6934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6200" y="152400"/>
            <a:ext cx="9144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Hidupkan</a:t>
            </a:r>
            <a:r>
              <a:rPr lang="en-US" sz="2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bulan</a:t>
            </a:r>
            <a:r>
              <a:rPr lang="en-US" sz="2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Ramadhan</a:t>
            </a:r>
            <a:r>
              <a:rPr lang="en-US" sz="2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dengan</a:t>
            </a:r>
            <a:r>
              <a:rPr lang="en-US" sz="2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….. </a:t>
            </a:r>
            <a:endParaRPr lang="en-US" sz="26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304800" y="1600200"/>
            <a:ext cx="4114800" cy="990600"/>
          </a:xfrm>
          <a:prstGeom prst="round2DiagRect">
            <a:avLst>
              <a:gd name="adj1" fmla="val 40839"/>
              <a:gd name="adj2" fmla="val 0"/>
            </a:avLst>
          </a:prstGeom>
          <a:solidFill>
            <a:srgbClr val="009900"/>
          </a:solidFill>
          <a:ln w="28575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Solat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arawih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52400" y="4191000"/>
            <a:ext cx="3886200" cy="11430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Membanyakkan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stighfar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28600" y="1066800"/>
            <a:ext cx="1447800" cy="762000"/>
          </a:xfrm>
          <a:prstGeom prst="downArrow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Round Diagonal Corner Rectangle 6"/>
          <p:cNvSpPr/>
          <p:nvPr/>
        </p:nvSpPr>
        <p:spPr>
          <a:xfrm>
            <a:off x="5105400" y="1981200"/>
            <a:ext cx="3657600" cy="1143000"/>
          </a:xfrm>
          <a:prstGeom prst="round2DiagRect">
            <a:avLst/>
          </a:prstGeom>
          <a:solidFill>
            <a:srgbClr val="660066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adarus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257800" y="1371600"/>
            <a:ext cx="1447800" cy="762000"/>
          </a:xfrm>
          <a:prstGeom prst="downArrow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9" name="Round Diagonal Corner Rectangle 8"/>
          <p:cNvSpPr/>
          <p:nvPr/>
        </p:nvSpPr>
        <p:spPr>
          <a:xfrm>
            <a:off x="4267200" y="4648200"/>
            <a:ext cx="4572000" cy="1524000"/>
          </a:xfrm>
          <a:prstGeom prst="round2DiagRect">
            <a:avLst/>
          </a:prstGeom>
          <a:solidFill>
            <a:srgbClr val="0066FF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Bermunajat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setiap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malam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sebelum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Sahur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2743200" y="3581400"/>
            <a:ext cx="1447800" cy="762000"/>
          </a:xfrm>
          <a:prstGeom prst="downArrow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1" name="Down Arrow 10"/>
          <p:cNvSpPr/>
          <p:nvPr/>
        </p:nvSpPr>
        <p:spPr>
          <a:xfrm>
            <a:off x="6934200" y="4038600"/>
            <a:ext cx="1447800" cy="762000"/>
          </a:xfrm>
          <a:prstGeom prst="downArrow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320" t="1151"/>
          <a:stretch>
            <a:fillRect/>
          </a:stretch>
        </p:blipFill>
        <p:spPr bwMode="auto">
          <a:xfrm>
            <a:off x="-76200" y="-76200"/>
            <a:ext cx="9372600" cy="6934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89848" y="0"/>
            <a:ext cx="8915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Diriwayatkan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oleh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Imam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Bukhari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Muslim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Abu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Hurairah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…..</a:t>
            </a:r>
            <a:endParaRPr lang="en-US" sz="2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3648" y="3962400"/>
            <a:ext cx="9144000" cy="2677656"/>
          </a:xfrm>
          <a:prstGeom prst="rect">
            <a:avLst/>
          </a:prstGeom>
          <a:solidFill>
            <a:srgbClr val="0070C0">
              <a:alpha val="32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Sesiapa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bangun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mengerjakan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solat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sunat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bulan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Ramadhan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penuh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keimanan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keikhlasan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mengharapkan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keredhaan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Allah,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maka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mengampunkan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dosa-dosanya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terdahulu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905000"/>
            <a:ext cx="807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مَنْ قَامَ رَمَضَانَ إِيْمَانًا وَاحْتِسَابًا غُفِرَ لَهُ مَا تَقَدَّمَ مِنْ ذَنْبِهِ.	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4" y="1142984"/>
            <a:ext cx="8929686" cy="283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59740" y="3357562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(</a:t>
            </a:r>
            <a:r>
              <a:rPr kumimoji="0" lang="en-US" sz="2000" b="0" i="1" u="none" strike="noStrike" kern="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Surah</a:t>
            </a:r>
            <a:r>
              <a:rPr kumimoji="0" lang="en-US" sz="2000" b="0" i="1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 Al-</a:t>
            </a:r>
            <a:r>
              <a:rPr kumimoji="0" lang="en-US" sz="2000" b="0" i="1" u="none" strike="noStrike" kern="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Ahzab</a:t>
            </a:r>
            <a:r>
              <a:rPr kumimoji="0" lang="en-US" sz="2000" b="0" i="1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 : </a:t>
            </a:r>
            <a:r>
              <a:rPr kumimoji="0" lang="en-US" sz="2000" b="0" i="1" u="none" strike="noStrike" kern="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Ayat</a:t>
            </a:r>
            <a:r>
              <a:rPr kumimoji="0" lang="en-US" sz="2000" b="0" i="1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844" y="4121072"/>
            <a:ext cx="89296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.</a:t>
            </a: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152400"/>
            <a:ext cx="86106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13500000" scaled="0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Marilah</a:t>
            </a:r>
            <a:r>
              <a:rPr lang="en-US" sz="2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13500000" scaled="0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13500000" scaled="0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ucapkan</a:t>
            </a:r>
            <a:r>
              <a:rPr lang="en-US" sz="2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13500000" scaled="0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13500000" scaled="0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13500000" scaled="0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13500000" scaled="0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13500000" scaled="0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13500000" scaled="0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13500000" scaled="0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13500000" scaled="0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13500000" scaled="0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13500000" scaled="0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13500000" scaled="0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13500000" scaled="0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s.a.w</a:t>
            </a:r>
            <a:r>
              <a:rPr lang="en-US" sz="2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13500000" scaled="0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13500000" scaled="0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sebagaimana</a:t>
            </a:r>
            <a:r>
              <a:rPr lang="en-US" sz="2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13500000" scaled="0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13500000" scaled="0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13500000" scaled="0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…</a:t>
            </a:r>
            <a:endParaRPr lang="en-US" sz="2600" dirty="0">
              <a:ln w="3175" cmpd="sng">
                <a:solidFill>
                  <a:sysClr val="windowText" lastClr="000000"/>
                </a:solidFill>
                <a:prstDash val="solid"/>
              </a:ln>
              <a:gradFill flip="none" rotWithShape="1"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13500000" scaled="0"/>
                <a:tileRect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2400" y="0"/>
            <a:ext cx="9296400" cy="6858000"/>
            <a:chOff x="-152400" y="0"/>
            <a:chExt cx="9296400" cy="6858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 r="12000" b="20000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Rectangle 10"/>
            <p:cNvSpPr/>
            <p:nvPr/>
          </p:nvSpPr>
          <p:spPr>
            <a:xfrm>
              <a:off x="-152400" y="0"/>
              <a:ext cx="3000364" cy="1447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r="15660000" sx="1000" sy="1000" algn="ctr" rotWithShape="0">
                <a:srgbClr val="000000">
                  <a:alpha val="22000"/>
                </a:srgbClr>
              </a:outerShdw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b="1" dirty="0" err="1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itchFamily="82" charset="0"/>
                </a:rPr>
                <a:t>Doa</a:t>
              </a:r>
              <a:endParaRPr lang="ms-MY" sz="6000" b="1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endParaRPr>
            </a:p>
          </p:txBody>
        </p:sp>
      </p:grp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14282" y="3571900"/>
            <a:ext cx="8929718" cy="3286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Allah,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Dan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Para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1263552"/>
            <a:ext cx="9144000" cy="2308324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kern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4800" kern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2400" y="0"/>
            <a:ext cx="9296400" cy="6858000"/>
            <a:chOff x="-152400" y="0"/>
            <a:chExt cx="9296400" cy="68580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/>
            <a:srcRect r="12000" b="20000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Rectangle 11"/>
            <p:cNvSpPr/>
            <p:nvPr/>
          </p:nvSpPr>
          <p:spPr>
            <a:xfrm>
              <a:off x="-152400" y="0"/>
              <a:ext cx="3000364" cy="1447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r="15660000" sx="1000" sy="1000" algn="ctr" rotWithShape="0">
                <a:srgbClr val="000000">
                  <a:alpha val="22000"/>
                </a:srgbClr>
              </a:outerShdw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b="1" dirty="0" err="1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itchFamily="82" charset="0"/>
                </a:rPr>
                <a:t>Doa</a:t>
              </a:r>
              <a:endParaRPr lang="ms-MY" sz="6000" b="1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14282" y="1246046"/>
            <a:ext cx="8696326" cy="1754326"/>
          </a:xfrm>
          <a:prstGeom prst="rect">
            <a:avLst/>
          </a:prstGeom>
          <a:solidFill>
            <a:schemeClr val="bg1">
              <a:alpha val="24000"/>
            </a:schemeClr>
          </a:solidFill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اللَّهُمَّ اغْفِرْ لِلْمُسلِمِيْنَ </a:t>
            </a:r>
            <a:r>
              <a:rPr lang="ar-SA" sz="5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وَالْمُسلِمَاتِ </a:t>
            </a: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وِالْمُؤْمِنِيْنَ </a:t>
            </a:r>
            <a:r>
              <a:rPr lang="ar-SA" sz="5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وَالْمُؤمِنَاتِ </a:t>
            </a: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اﻷَحْيَآءِ مِنْهُمْ وَاﻷَمْوَاتِ</a:t>
            </a:r>
            <a:endParaRPr lang="en-US" sz="540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71518" y="3143248"/>
            <a:ext cx="8458200" cy="2776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Ampunkanlah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Dosa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Golongan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Muslimin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Muslimat,mu’minin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US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Mu’minaat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Samada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Masih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Hidup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Atau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Telah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Mati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85720" y="0"/>
            <a:ext cx="8858280" cy="135732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Ya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Allah …</a:t>
            </a:r>
            <a:endParaRPr lang="ms-MY" sz="5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8" name="Text Box 60"/>
          <p:cNvSpPr txBox="1">
            <a:spLocks noChangeArrowheads="1"/>
          </p:cNvSpPr>
          <p:nvPr/>
        </p:nvSpPr>
        <p:spPr bwMode="auto">
          <a:xfrm>
            <a:off x="19080" y="1176299"/>
            <a:ext cx="88392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Dipertuan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Marhum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Mahmud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Muktafi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Shah Dan 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Raja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Permaisuri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Nur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Zahirah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Zuriat-zuriatnya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1438" y="-71462"/>
            <a:ext cx="8858280" cy="135732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Ya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Allah …</a:t>
            </a:r>
            <a:endParaRPr lang="ms-MY" sz="5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214282" y="1196065"/>
            <a:ext cx="88392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Pemangku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Raja,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Mohammad Ismail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tabLst>
                <a:tab pos="3544888" algn="l"/>
              </a:tabLst>
              <a:defRPr/>
            </a:pPr>
            <a:endParaRPr lang="en-US" sz="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Pemimpin-Pemimpinnya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Ulama-Ulamanya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Pekerja-Pekerja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Seluruh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Rakyatnya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Dari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Kalangan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RahmatMu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Penyayang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52400" y="0"/>
            <a:ext cx="9296400" cy="6858000"/>
            <a:chOff x="-152400" y="0"/>
            <a:chExt cx="9296400" cy="68580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/>
            <a:srcRect r="12000" b="20000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-152400" y="0"/>
              <a:ext cx="3000364" cy="1447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r="15660000" sx="1000" sy="1000" algn="ctr" rotWithShape="0">
                <a:srgbClr val="000000">
                  <a:alpha val="22000"/>
                </a:srgbClr>
              </a:outerShdw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b="1" dirty="0" err="1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itchFamily="82" charset="0"/>
                </a:rPr>
                <a:t>Doa</a:t>
              </a:r>
              <a:endParaRPr lang="ms-MY" sz="6000" b="1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endParaRPr>
            </a:p>
          </p:txBody>
        </p:sp>
      </p:grpSp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357158" y="1214422"/>
            <a:ext cx="842965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Allah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Muliakanlah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Islam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Orang-orang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Islam.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Tolonglah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himpunkanlah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atas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landasan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kebenaran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agama.Hancurkanlah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kekufuran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–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syirik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munafik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juga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musuh-musuhMu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musuh-musuh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agama.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320" t="1151"/>
          <a:stretch>
            <a:fillRect/>
          </a:stretch>
        </p:blipFill>
        <p:spPr bwMode="auto">
          <a:xfrm>
            <a:off x="-76200" y="-76200"/>
            <a:ext cx="9372600" cy="6934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794808"/>
            <a:ext cx="9144000" cy="1938992"/>
          </a:xfrm>
          <a:prstGeom prst="rect">
            <a:avLst/>
          </a:prstGeom>
          <a:solidFill>
            <a:schemeClr val="accent2">
              <a:lumMod val="50000"/>
              <a:alpha val="14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أَشْهَدُ أَن لاَّ إِلَهَ إِلاَّ اللهُ وَحْدَهُ لاَ شَرِيكَ لَهُ، </a:t>
            </a:r>
            <a:endParaRPr lang="en-US" sz="6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cs typeface="Traditional Arabic" pitchFamily="2" charset="-78"/>
            </a:endParaRPr>
          </a:p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أَنَّ سَيِّدَنَا مُحَمَّدًا عَبْدُهُ وَرَسُولُهُ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15240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3695014"/>
            <a:ext cx="864399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S.A.W,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52400" y="0"/>
            <a:ext cx="9296400" cy="6858000"/>
            <a:chOff x="-152400" y="0"/>
            <a:chExt cx="9296400" cy="68580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lum bright="-10000" contrast="20000"/>
            </a:blip>
            <a:srcRect r="12000" b="20000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-152400" y="0"/>
              <a:ext cx="3000364" cy="1447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r="15660000" sx="1000" sy="1000" algn="ctr" rotWithShape="0">
                <a:srgbClr val="000000">
                  <a:alpha val="22000"/>
                </a:srgbClr>
              </a:outerShdw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b="1" dirty="0" err="1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itchFamily="82" charset="0"/>
                </a:rPr>
                <a:t>Doa</a:t>
              </a:r>
              <a:endParaRPr lang="ms-MY" sz="6000" b="1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endParaRPr>
            </a:p>
          </p:txBody>
        </p:sp>
      </p:grp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285753" y="1233336"/>
            <a:ext cx="857252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Allah…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Ampunkanlah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Dosa-dosa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Dan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Saudara-saudara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Terdahulu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Telah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Beriman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Janganlah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Biarkan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Kedengkian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Hati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Terhadap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Beriman.Sesungguhnya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Penyantun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Penyayang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52400" y="0"/>
            <a:ext cx="9296400" cy="6858000"/>
            <a:chOff x="-152400" y="0"/>
            <a:chExt cx="9296400" cy="68580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lum contrast="30000"/>
            </a:blip>
            <a:srcRect r="12000" b="20000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-152400" y="0"/>
              <a:ext cx="3000364" cy="1447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r="15660000" sx="1000" sy="1000" algn="ctr" rotWithShape="0">
                <a:srgbClr val="000000">
                  <a:alpha val="22000"/>
                </a:srgbClr>
              </a:outerShdw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b="1" dirty="0" err="1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itchFamily="82" charset="0"/>
                </a:rPr>
                <a:t>Doa</a:t>
              </a:r>
              <a:endParaRPr lang="ms-MY" sz="6000" b="1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endParaRPr>
            </a:p>
          </p:txBody>
        </p:sp>
      </p:grp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762000" y="1066800"/>
            <a:ext cx="80010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Allah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Telah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Menzalimi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Diri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Sendiri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Sekiranya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Engkau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Mengampunkan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Merahmati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Nescaya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Menjadi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Rugi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Allah…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Kurniakanlah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endParaRPr lang="en-US" sz="3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Di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Dunia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Di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Akhirat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Serta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Hindarilah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Dari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Seksaan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Neraka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7239000"/>
            <a:chOff x="0" y="0"/>
            <a:chExt cx="9144000" cy="72390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/>
            <a:srcRect b="6402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10000" contrast="20000"/>
            </a:blip>
            <a:srcRect l="60197" t="27632" r="4276" b="3947"/>
            <a:stretch>
              <a:fillRect/>
            </a:stretch>
          </p:blipFill>
          <p:spPr bwMode="auto">
            <a:xfrm flipH="1">
              <a:off x="0" y="3429000"/>
              <a:ext cx="2637692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0"/>
            </a:effectLst>
          </p:spPr>
        </p:pic>
      </p:grpSp>
      <p:sp>
        <p:nvSpPr>
          <p:cNvPr id="8" name="Rectangle 7"/>
          <p:cNvSpPr/>
          <p:nvPr/>
        </p:nvSpPr>
        <p:spPr>
          <a:xfrm>
            <a:off x="1981200" y="1447800"/>
            <a:ext cx="686276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menyuruh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berlaku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adil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berbuat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bantuan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kerabat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melarang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perbuatan-perbuatan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keji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mungkar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kezaliman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 </a:t>
            </a:r>
            <a:endParaRPr lang="en-US" sz="28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mengajar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suruhan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larangannya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mengambil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peringatan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mematuhinya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28600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7239000"/>
            <a:chOff x="0" y="0"/>
            <a:chExt cx="9144000" cy="7239000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/>
            <a:srcRect b="6402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10000" contrast="20000"/>
            </a:blip>
            <a:srcRect l="60197" t="27632" r="4276" b="3947"/>
            <a:stretch>
              <a:fillRect/>
            </a:stretch>
          </p:blipFill>
          <p:spPr bwMode="auto">
            <a:xfrm flipH="1">
              <a:off x="0" y="3429000"/>
              <a:ext cx="2637692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0"/>
            </a:effectLst>
          </p:spPr>
        </p:pic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76262" y="890550"/>
            <a:ext cx="7986738" cy="535785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	</a:t>
            </a:r>
          </a:p>
          <a:p>
            <a:pPr marL="419100" indent="-382588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Ingatlah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Yang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Agung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Mengingatimu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Bersyukurlah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Nikmat-nikmatnya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Menambahkan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Lagi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Nikmat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Kepadamu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Pohonlah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Dari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Kelebihannya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Diberikannya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Kepadamu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marL="419100" indent="-382588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Mengingati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Allah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Lebih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Besar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Faedah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Kesannya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Dan (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Ingatlah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</a:t>
            </a:r>
            <a:endParaRPr lang="en-US" sz="28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Allah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Mengetahui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Apa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Yang </a:t>
            </a:r>
          </a:p>
          <a:p>
            <a:pPr marL="419100" indent="-382588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Kerjakan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/>
          <a:srcRect b="38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0" y="428604"/>
            <a:ext cx="9144000" cy="1571636"/>
          </a:xfrm>
          <a:prstGeom prst="roundRect">
            <a:avLst>
              <a:gd name="adj" fmla="val 5207"/>
            </a:avLst>
          </a:prstGeom>
          <a:solidFill>
            <a:srgbClr val="0066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أقيموا الصلاة..........</a:t>
            </a:r>
          </a:p>
          <a:p>
            <a:pPr algn="ctr"/>
            <a:r>
              <a:rPr lang="en-US" sz="4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Dirikanlah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solat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……..</a:t>
            </a:r>
            <a:endParaRPr lang="ms-MY" sz="4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28596" y="2643182"/>
            <a:ext cx="7143800" cy="25567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Betulkan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Saf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Anda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Kerana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Saf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Termasuk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Kesempurnaan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Solat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</a:t>
            </a:r>
            <a:endParaRPr lang="en-GB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6">
                    <a:lumMod val="50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b="15242"/>
          <a:stretch>
            <a:fillRect/>
          </a:stretch>
        </p:blipFill>
        <p:spPr bwMode="auto">
          <a:xfrm>
            <a:off x="0" y="2971800"/>
            <a:ext cx="9144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20"/>
          <p:cNvGrpSpPr/>
          <p:nvPr/>
        </p:nvGrpSpPr>
        <p:grpSpPr>
          <a:xfrm>
            <a:off x="4114800" y="304800"/>
            <a:ext cx="990600" cy="990600"/>
            <a:chOff x="1057072" y="265888"/>
            <a:chExt cx="990600" cy="990600"/>
          </a:xfrm>
        </p:grpSpPr>
        <p:sp>
          <p:nvSpPr>
            <p:cNvPr id="9" name="Oval 8"/>
            <p:cNvSpPr/>
            <p:nvPr/>
          </p:nvSpPr>
          <p:spPr>
            <a:xfrm>
              <a:off x="1074569" y="284913"/>
              <a:ext cx="949325" cy="9539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 descr="JataTerengganu_thumb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57072" y="265888"/>
              <a:ext cx="990600" cy="9906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>
              <a:glow rad="101600">
                <a:schemeClr val="bg1">
                  <a:alpha val="60000"/>
                </a:schemeClr>
              </a:glow>
            </a:effectLst>
          </p:spPr>
        </p:pic>
      </p:grpSp>
      <p:sp>
        <p:nvSpPr>
          <p:cNvPr id="11" name="Rectangle 10"/>
          <p:cNvSpPr/>
          <p:nvPr/>
        </p:nvSpPr>
        <p:spPr>
          <a:xfrm>
            <a:off x="228600" y="1447800"/>
            <a:ext cx="8534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JABATAN HAL EHWAL AGAMA TERENGGANU </a:t>
            </a:r>
            <a:r>
              <a:rPr lang="en-US" sz="3600" b="1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rlow Solid Italic" pitchFamily="82" charset="0"/>
                <a:cs typeface="Aharoni" pitchFamily="2" charset="-79"/>
              </a:rPr>
              <a:t>mengucapkan</a:t>
            </a:r>
            <a:r>
              <a:rPr lang="en-US" sz="36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rlow Solid Italic" pitchFamily="82" charset="0"/>
                <a:cs typeface="Aharoni" pitchFamily="2" charset="-79"/>
              </a:rPr>
              <a:t> </a:t>
            </a:r>
            <a:endParaRPr lang="en-US" sz="36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tx1">
                    <a:lumMod val="95000"/>
                    <a:lumOff val="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rlow Solid Italic" pitchFamily="82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320" t="1151"/>
          <a:stretch>
            <a:fillRect/>
          </a:stretch>
        </p:blipFill>
        <p:spPr bwMode="auto">
          <a:xfrm>
            <a:off x="-76200" y="-76200"/>
            <a:ext cx="9372600" cy="6934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2400" y="1752600"/>
            <a:ext cx="8572560" cy="2308324"/>
          </a:xfrm>
          <a:prstGeom prst="rect">
            <a:avLst/>
          </a:prstGeom>
          <a:solidFill>
            <a:srgbClr val="990000">
              <a:alpha val="1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وَبَارِكْ عَلَى حَبِيْبِنَا وَشَفِيْعِنَا وَقُدْوَتِنَا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مُحَمَّد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ٍ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الرَّحْمَةِ، وَعَلَى ءَالِهِ وَصَحْبِهِ وَمَنْ تَبِعَهُ وَنَصَرَهُ وَوَالاَه</a:t>
            </a:r>
            <a:endParaRPr lang="ms-MY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992" y="3925431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menngikutinya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menolong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agamanya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8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8666" y="76200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320" t="1151"/>
          <a:stretch>
            <a:fillRect/>
          </a:stretch>
        </p:blipFill>
        <p:spPr bwMode="auto">
          <a:xfrm>
            <a:off x="-76200" y="-76200"/>
            <a:ext cx="9372600" cy="6934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228600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56553"/>
            <a:ext cx="9144000" cy="1938992"/>
          </a:xfrm>
          <a:prstGeom prst="rect">
            <a:avLst/>
          </a:prstGeom>
          <a:solidFill>
            <a:srgbClr val="990000">
              <a:alpha val="15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فَيَا عِبَادَ الله، أُوصِيكُمْ وَإِيَّايَ بِتَقْوَى اللهِ وَطَاعَتِهِ، فَقَدْ فَازَ الْمُتَّقُونَ.</a:t>
            </a:r>
            <a:endParaRPr lang="ms-MY" sz="60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41455"/>
            <a:ext cx="9144000" cy="2554545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Diwasiatkan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diriku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supaya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mentaatinya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maka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dirty="0">
              <a:ln w="190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320" t="1151"/>
          <a:stretch>
            <a:fillRect/>
          </a:stretch>
        </p:blipFill>
        <p:spPr bwMode="auto">
          <a:xfrm>
            <a:off x="-76200" y="-76200"/>
            <a:ext cx="9372600" cy="6934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42910" y="15240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" y="4724400"/>
            <a:ext cx="7924800" cy="17526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99CC">
                  <a:shade val="30000"/>
                  <a:satMod val="115000"/>
                </a:srgbClr>
              </a:gs>
              <a:gs pos="50000">
                <a:srgbClr val="FF99CC">
                  <a:shade val="67500"/>
                  <a:satMod val="115000"/>
                </a:srgbClr>
              </a:gs>
              <a:gs pos="100000">
                <a:srgbClr val="FF99CC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Insyaallah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dapat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menikmati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kesejahteraan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keberkatan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hidup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kebahagian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38600" y="1676400"/>
            <a:ext cx="4495800" cy="2590800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Laksanakan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perintahNya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tinggalkan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laranganNya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228600" y="1219200"/>
            <a:ext cx="3733800" cy="3429000"/>
          </a:xfrm>
          <a:prstGeom prst="notchedRightArrow">
            <a:avLst>
              <a:gd name="adj1" fmla="val 52424"/>
              <a:gd name="adj2" fmla="val 44489"/>
            </a:avLst>
          </a:prstGeom>
          <a:ln/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Bertakwa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</a:t>
            </a:r>
            <a:endParaRPr lang="ms-MY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320" t="1151"/>
          <a:stretch>
            <a:fillRect/>
          </a:stretch>
        </p:blipFill>
        <p:spPr bwMode="auto">
          <a:xfrm>
            <a:off x="-76200" y="-76200"/>
            <a:ext cx="9372600" cy="6934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114800" y="4648200"/>
            <a:ext cx="4724400" cy="70788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3 </a:t>
            </a:r>
            <a:r>
              <a:rPr lang="en-US" sz="2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Ramadhan</a:t>
            </a:r>
            <a:r>
              <a:rPr 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, 1431 / 13 </a:t>
            </a:r>
            <a:r>
              <a:rPr lang="en-US" sz="2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Ogos</a:t>
            </a:r>
            <a:r>
              <a:rPr 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, 2010</a:t>
            </a:r>
          </a:p>
          <a:p>
            <a:pPr algn="r"/>
            <a:r>
              <a:rPr 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http ://e-khutbah.terengganu.gov.my</a:t>
            </a:r>
            <a:endParaRPr lang="en-US" sz="20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76200"/>
            <a:ext cx="769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ush Script MT" pitchFamily="66" charset="0"/>
                <a:cs typeface="Aharoni" pitchFamily="2" charset="-79"/>
              </a:rPr>
              <a:t>Khutbah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ush Script MT" pitchFamily="66" charset="0"/>
                <a:cs typeface="Aharoni" pitchFamily="2" charset="-79"/>
              </a:rPr>
              <a:t> 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ush Script MT" pitchFamily="66" charset="0"/>
                <a:cs typeface="Aharoni" pitchFamily="2" charset="-79"/>
              </a:rPr>
              <a:t>Hari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ush Script MT" pitchFamily="66" charset="0"/>
                <a:cs typeface="Aharoni" pitchFamily="2" charset="-79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ush Script MT" pitchFamily="66" charset="0"/>
                <a:cs typeface="Aharoni" pitchFamily="2" charset="-79"/>
              </a:rPr>
              <a:t>Ini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ush Script MT" pitchFamily="66" charset="0"/>
                <a:cs typeface="Aharoni" pitchFamily="2" charset="-79"/>
              </a:rPr>
              <a:t> …..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841236"/>
            <a:ext cx="88392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RAMADHAN </a:t>
            </a:r>
          </a:p>
          <a:p>
            <a:pPr algn="ctr"/>
            <a:r>
              <a:rPr lang="en-US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BULAN KEBERKATAN </a:t>
            </a:r>
          </a:p>
          <a:p>
            <a:pPr algn="ctr"/>
            <a:r>
              <a:rPr lang="en-US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PUASA LAMBANG KETAQWAAN</a:t>
            </a:r>
            <a:endParaRPr lang="en-US" sz="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99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2125" y="2362200"/>
            <a:ext cx="3657600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u="sng" dirty="0" err="1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Aharoni" pitchFamily="2" charset="-79"/>
              </a:rPr>
              <a:t>Khutbah</a:t>
            </a:r>
            <a:r>
              <a:rPr lang="en-US" sz="2400" b="1" u="sng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Aharoni" pitchFamily="2" charset="-79"/>
              </a:rPr>
              <a:t> Multimedia</a:t>
            </a:r>
            <a:endParaRPr lang="en-US" sz="2400" b="1" u="sng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320" t="1151"/>
          <a:stretch>
            <a:fillRect/>
          </a:stretch>
        </p:blipFill>
        <p:spPr bwMode="auto">
          <a:xfrm>
            <a:off x="-76200" y="-76200"/>
            <a:ext cx="9372600" cy="6934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6200" y="242261"/>
            <a:ext cx="8915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bulan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Ramadhan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banyak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terkandung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…..</a:t>
            </a:r>
            <a:endParaRPr lang="en-US" sz="2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1752600"/>
            <a:ext cx="3200400" cy="1066800"/>
          </a:xfrm>
          <a:prstGeom prst="roundRect">
            <a:avLst>
              <a:gd name="adj" fmla="val 20469"/>
            </a:avLst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Kelebihan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0" y="1752600"/>
            <a:ext cx="3200400" cy="1066800"/>
          </a:xfrm>
          <a:prstGeom prst="roundRect">
            <a:avLst>
              <a:gd name="adj" fmla="val 20469"/>
            </a:avLst>
          </a:prstGeom>
          <a:ln w="28575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Keberkatan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95400" y="3276600"/>
            <a:ext cx="3200400" cy="1066800"/>
          </a:xfrm>
          <a:prstGeom prst="roundRect">
            <a:avLst>
              <a:gd name="adj" fmla="val 20469"/>
            </a:avLst>
          </a:prstGeom>
          <a:ln w="28575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Keistimewaan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62600" y="3276600"/>
            <a:ext cx="3048000" cy="1066800"/>
          </a:xfrm>
          <a:prstGeom prst="roundRect">
            <a:avLst>
              <a:gd name="adj" fmla="val 20469"/>
            </a:avLst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Keanggunan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600200" y="914400"/>
            <a:ext cx="838200" cy="914400"/>
          </a:xfrm>
          <a:prstGeom prst="downArrow">
            <a:avLst/>
          </a:prstGeom>
          <a:solidFill>
            <a:schemeClr val="bg1"/>
          </a:solidFill>
          <a:ln>
            <a:solidFill>
              <a:srgbClr val="D60093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638800" y="914400"/>
            <a:ext cx="838200" cy="914400"/>
          </a:xfrm>
          <a:prstGeom prst="downArrow">
            <a:avLst/>
          </a:prstGeom>
          <a:solidFill>
            <a:schemeClr val="bg1"/>
          </a:solidFill>
          <a:ln>
            <a:solidFill>
              <a:srgbClr val="D60093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581400" y="838200"/>
            <a:ext cx="838200" cy="2514600"/>
          </a:xfrm>
          <a:prstGeom prst="downArrow">
            <a:avLst/>
          </a:prstGeom>
          <a:solidFill>
            <a:schemeClr val="bg1"/>
          </a:solidFill>
          <a:ln>
            <a:solidFill>
              <a:srgbClr val="D60093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924800" y="838200"/>
            <a:ext cx="838200" cy="2514600"/>
          </a:xfrm>
          <a:prstGeom prst="downArrow">
            <a:avLst/>
          </a:prstGeom>
          <a:solidFill>
            <a:schemeClr val="bg1"/>
          </a:solidFill>
          <a:ln>
            <a:solidFill>
              <a:srgbClr val="D60093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4141</TotalTime>
  <Words>1665</Words>
  <Application>Microsoft Office PowerPoint</Application>
  <PresentationFormat>On-screen Show (4:3)</PresentationFormat>
  <Paragraphs>196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UZTAZ AIZI</cp:lastModifiedBy>
  <cp:revision>215</cp:revision>
  <dcterms:created xsi:type="dcterms:W3CDTF">2010-07-19T06:30:05Z</dcterms:created>
  <dcterms:modified xsi:type="dcterms:W3CDTF">2010-08-12T03:06:11Z</dcterms:modified>
</cp:coreProperties>
</file>